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4"/>
  </p:notesMasterIdLst>
  <p:sldIdLst>
    <p:sldId id="257" r:id="rId2"/>
    <p:sldId id="394" r:id="rId3"/>
    <p:sldId id="434" r:id="rId4"/>
    <p:sldId id="349" r:id="rId5"/>
    <p:sldId id="282" r:id="rId6"/>
    <p:sldId id="350" r:id="rId7"/>
    <p:sldId id="331" r:id="rId8"/>
    <p:sldId id="427" r:id="rId9"/>
    <p:sldId id="260" r:id="rId10"/>
    <p:sldId id="333" r:id="rId11"/>
    <p:sldId id="271" r:id="rId12"/>
    <p:sldId id="273" r:id="rId13"/>
    <p:sldId id="435" r:id="rId14"/>
    <p:sldId id="401" r:id="rId15"/>
    <p:sldId id="426" r:id="rId16"/>
    <p:sldId id="274" r:id="rId17"/>
    <p:sldId id="415" r:id="rId18"/>
    <p:sldId id="334" r:id="rId19"/>
    <p:sldId id="275" r:id="rId20"/>
    <p:sldId id="315" r:id="rId21"/>
    <p:sldId id="316" r:id="rId22"/>
    <p:sldId id="278" r:id="rId23"/>
    <p:sldId id="429" r:id="rId24"/>
    <p:sldId id="418" r:id="rId25"/>
    <p:sldId id="256" r:id="rId26"/>
    <p:sldId id="419" r:id="rId27"/>
    <p:sldId id="258" r:id="rId28"/>
    <p:sldId id="259" r:id="rId29"/>
    <p:sldId id="425" r:id="rId30"/>
    <p:sldId id="428" r:id="rId31"/>
    <p:sldId id="430" r:id="rId32"/>
    <p:sldId id="431" r:id="rId33"/>
    <p:sldId id="432" r:id="rId34"/>
    <p:sldId id="396" r:id="rId35"/>
    <p:sldId id="279" r:id="rId36"/>
    <p:sldId id="413" r:id="rId37"/>
    <p:sldId id="402" r:id="rId38"/>
    <p:sldId id="420" r:id="rId39"/>
    <p:sldId id="399" r:id="rId40"/>
    <p:sldId id="284" r:id="rId41"/>
    <p:sldId id="285" r:id="rId42"/>
    <p:sldId id="407" r:id="rId43"/>
    <p:sldId id="414" r:id="rId44"/>
    <p:sldId id="405" r:id="rId45"/>
    <p:sldId id="398" r:id="rId46"/>
    <p:sldId id="298" r:id="rId47"/>
    <p:sldId id="300" r:id="rId48"/>
    <p:sldId id="301" r:id="rId49"/>
    <p:sldId id="406" r:id="rId50"/>
    <p:sldId id="306" r:id="rId51"/>
    <p:sldId id="395" r:id="rId52"/>
    <p:sldId id="353" r:id="rId53"/>
    <p:sldId id="354" r:id="rId54"/>
    <p:sldId id="355" r:id="rId55"/>
    <p:sldId id="390" r:id="rId56"/>
    <p:sldId id="358" r:id="rId57"/>
    <p:sldId id="391" r:id="rId58"/>
    <p:sldId id="360" r:id="rId59"/>
    <p:sldId id="362" r:id="rId60"/>
    <p:sldId id="417" r:id="rId61"/>
    <p:sldId id="422" r:id="rId62"/>
    <p:sldId id="363" r:id="rId63"/>
    <p:sldId id="364" r:id="rId64"/>
    <p:sldId id="365" r:id="rId65"/>
    <p:sldId id="366" r:id="rId66"/>
    <p:sldId id="367" r:id="rId67"/>
    <p:sldId id="369" r:id="rId68"/>
    <p:sldId id="368" r:id="rId69"/>
    <p:sldId id="370" r:id="rId70"/>
    <p:sldId id="371" r:id="rId71"/>
    <p:sldId id="386" r:id="rId72"/>
    <p:sldId id="423" r:id="rId73"/>
    <p:sldId id="372" r:id="rId74"/>
    <p:sldId id="382" r:id="rId75"/>
    <p:sldId id="381" r:id="rId76"/>
    <p:sldId id="374" r:id="rId77"/>
    <p:sldId id="375" r:id="rId78"/>
    <p:sldId id="376" r:id="rId79"/>
    <p:sldId id="404" r:id="rId80"/>
    <p:sldId id="379" r:id="rId81"/>
    <p:sldId id="377" r:id="rId82"/>
    <p:sldId id="378" r:id="rId83"/>
    <p:sldId id="380" r:id="rId84"/>
    <p:sldId id="387" r:id="rId85"/>
    <p:sldId id="392" r:id="rId86"/>
    <p:sldId id="385" r:id="rId87"/>
    <p:sldId id="416" r:id="rId88"/>
    <p:sldId id="393" r:id="rId89"/>
    <p:sldId id="384" r:id="rId90"/>
    <p:sldId id="288" r:id="rId91"/>
    <p:sldId id="433" r:id="rId92"/>
    <p:sldId id="424" r:id="rId93"/>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394"/>
          </p14:sldIdLst>
        </p14:section>
        <p14:section name="Definition of Search Problems" id="{4DE1763D-AC99-4C02-8361-9475418EE30D}">
          <p14:sldIdLst>
            <p14:sldId id="434"/>
            <p14:sldId id="349"/>
            <p14:sldId id="282"/>
            <p14:sldId id="350"/>
            <p14:sldId id="331"/>
            <p14:sldId id="427"/>
            <p14:sldId id="260"/>
            <p14:sldId id="333"/>
            <p14:sldId id="271"/>
            <p14:sldId id="273"/>
          </p14:sldIdLst>
        </p14:section>
        <p14:section name="Tree Search" id="{412A62B4-1FE7-4079-ACC5-C0C901B35D7C}">
          <p14:sldIdLst>
            <p14:sldId id="435"/>
            <p14:sldId id="401"/>
            <p14:sldId id="426"/>
            <p14:sldId id="274"/>
            <p14:sldId id="415"/>
            <p14:sldId id="334"/>
            <p14:sldId id="275"/>
            <p14:sldId id="315"/>
            <p14:sldId id="316"/>
            <p14:sldId id="278"/>
            <p14:sldId id="429"/>
          </p14:sldIdLst>
        </p14:section>
        <p14:section name="State Space" id="{060036DA-9511-4E45-9F7A-76D3D68890B2}">
          <p14:sldIdLst>
            <p14:sldId id="418"/>
            <p14:sldId id="256"/>
            <p14:sldId id="419"/>
            <p14:sldId id="258"/>
            <p14:sldId id="259"/>
            <p14:sldId id="425"/>
            <p14:sldId id="428"/>
            <p14:sldId id="430"/>
            <p14:sldId id="431"/>
            <p14:sldId id="432"/>
          </p14:sldIdLst>
        </p14:section>
        <p14:section name="Uninformed Search" id="{414669F5-57E2-441C-ACC3-212322309E85}">
          <p14:sldIdLst>
            <p14:sldId id="396"/>
            <p14:sldId id="279"/>
            <p14:sldId id="413"/>
            <p14:sldId id="402"/>
            <p14:sldId id="420"/>
            <p14:sldId id="399"/>
            <p14:sldId id="284"/>
            <p14:sldId id="285"/>
            <p14:sldId id="407"/>
            <p14:sldId id="414"/>
            <p14:sldId id="405"/>
            <p14:sldId id="398"/>
            <p14:sldId id="298"/>
            <p14:sldId id="300"/>
            <p14:sldId id="301"/>
            <p14:sldId id="406"/>
            <p14:sldId id="306"/>
          </p14:sldIdLst>
        </p14:section>
        <p14:section name="Informed Search" id="{E25CABB0-588C-4F8C-8F53-C2939B47CCE5}">
          <p14:sldIdLst>
            <p14:sldId id="395"/>
            <p14:sldId id="353"/>
            <p14:sldId id="354"/>
            <p14:sldId id="355"/>
            <p14:sldId id="390"/>
            <p14:sldId id="358"/>
            <p14:sldId id="391"/>
            <p14:sldId id="360"/>
            <p14:sldId id="362"/>
            <p14:sldId id="417"/>
            <p14:sldId id="422"/>
            <p14:sldId id="363"/>
            <p14:sldId id="364"/>
            <p14:sldId id="365"/>
            <p14:sldId id="366"/>
            <p14:sldId id="367"/>
            <p14:sldId id="369"/>
            <p14:sldId id="368"/>
            <p14:sldId id="370"/>
            <p14:sldId id="371"/>
            <p14:sldId id="386"/>
            <p14:sldId id="423"/>
            <p14:sldId id="372"/>
            <p14:sldId id="382"/>
            <p14:sldId id="381"/>
            <p14:sldId id="374"/>
          </p14:sldIdLst>
        </p14:section>
        <p14:section name="Designing Heuristics" id="{1EC0CE7D-150E-44BA-BD6D-B192C6B78443}">
          <p14:sldIdLst>
            <p14:sldId id="375"/>
            <p14:sldId id="376"/>
            <p14:sldId id="404"/>
            <p14:sldId id="379"/>
            <p14:sldId id="377"/>
            <p14:sldId id="378"/>
            <p14:sldId id="380"/>
            <p14:sldId id="387"/>
            <p14:sldId id="392"/>
            <p14:sldId id="385"/>
          </p14:sldIdLst>
        </p14:section>
        <p14:section name="Comparison of Tree Search Methods" id="{B419AB6B-658F-48B9-9342-4C02D6BA1150}">
          <p14:sldIdLst>
            <p14:sldId id="416"/>
            <p14:sldId id="393"/>
            <p14:sldId id="384"/>
          </p14:sldIdLst>
        </p14:section>
        <p14:section name="Planning Agents" id="{124053E7-0EC2-4EA0-B9B2-F63687EC51B5}">
          <p14:sldIdLst>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0" autoAdjust="0"/>
    <p:restoredTop sz="86391" autoAdjust="0"/>
  </p:normalViewPr>
  <p:slideViewPr>
    <p:cSldViewPr>
      <p:cViewPr varScale="1">
        <p:scale>
          <a:sx n="95" d="100"/>
          <a:sy n="95" d="100"/>
        </p:scale>
        <p:origin x="1728" y="84"/>
      </p:cViewPr>
      <p:guideLst>
        <p:guide orient="horz" pos="2160"/>
        <p:guide pos="2880"/>
      </p:guideLst>
    </p:cSldViewPr>
  </p:slideViewPr>
  <p:outlineViewPr>
    <p:cViewPr>
      <p:scale>
        <a:sx n="33" d="100"/>
        <a:sy n="33" d="100"/>
      </p:scale>
      <p:origin x="0" y="-68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23</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45</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60</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79</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87</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12/6/2024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12/6/2024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12/6/2024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8.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0.png"/><Relationship Id="rId10" Type="http://schemas.openxmlformats.org/officeDocument/2006/relationships/image" Target="../media/image40.png"/><Relationship Id="rId4" Type="http://schemas.openxmlformats.org/officeDocument/2006/relationships/image" Target="../media/image29.png"/><Relationship Id="rId9"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50.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2.png"/></Relationships>
</file>

<file path=ppt/slides/_rels/slide64.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0.png"/><Relationship Id="rId4"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en.wikipedia.org/wiki/A*_search_algorithm"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73.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9.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grpSp>
        <p:nvGrpSpPr>
          <p:cNvPr id="2" name="Group 1">
            <a:extLst>
              <a:ext uri="{FF2B5EF4-FFF2-40B4-BE49-F238E27FC236}">
                <a16:creationId xmlns:a16="http://schemas.microsoft.com/office/drawing/2014/main" id="{5B1CD7E1-9BDB-BDBA-C151-99C33CDD9174}"/>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3" name="Rectangle 2">
              <a:extLst>
                <a:ext uri="{FF2B5EF4-FFF2-40B4-BE49-F238E27FC236}">
                  <a16:creationId xmlns:a16="http://schemas.microsoft.com/office/drawing/2014/main" id="{DE25CD6E-5257-09AB-E10F-692A93931275}"/>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qr code with black dots&#10;&#10;Description automatically generated">
              <a:extLst>
                <a:ext uri="{FF2B5EF4-FFF2-40B4-BE49-F238E27FC236}">
                  <a16:creationId xmlns:a16="http://schemas.microsoft.com/office/drawing/2014/main" id="{924A2323-215C-16F8-BC68-3FB862099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06D73C2B-BBFF-C13E-6C3B-D5F6BC037843}"/>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10F7E-630B-56DD-5C01-434F5C4E9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B91B-98C5-B16B-11CC-5DC3353BDAC5}"/>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723C3D1B-B3E3-8AAF-4B6D-1BBF9AB3FA9A}"/>
              </a:ext>
            </a:extLst>
          </p:cNvPr>
          <p:cNvGraphicFramePr>
            <a:graphicFrameLocks noGrp="1"/>
          </p:cNvGraphicFramePr>
          <p:nvPr>
            <p:ph idx="1"/>
            <p:extLst>
              <p:ext uri="{D42A27DB-BD31-4B8C-83A1-F6EECF244321}">
                <p14:modId xmlns:p14="http://schemas.microsoft.com/office/powerpoint/2010/main" val="28736561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4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320970287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Time and Space Complexity</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825624"/>
                <a:ext cx="7886700" cy="4498975"/>
              </a:xfrm>
            </p:spPr>
            <p:txBody>
              <a:bodyPr>
                <a:normAutofit fontScale="925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marL="0" indent="0">
                  <a:lnSpc>
                    <a:spcPct val="90000"/>
                  </a:lnSpc>
                  <a:buNone/>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14:m>
                  <m:oMath xmlns:m="http://schemas.openxmlformats.org/officeDocument/2006/math">
                    <m:r>
                      <a:rPr lang="en-US" sz="3000" b="0" i="1" smtClean="0">
                        <a:latin typeface="Cambria Math" panose="02040503050406030204" pitchFamily="18" charset="0"/>
                      </a:rPr>
                      <m:t>𝑂</m:t>
                    </m:r>
                    <m:r>
                      <a:rPr lang="en-US" sz="3000" b="0" i="1" smtClean="0">
                        <a:latin typeface="Cambria Math" panose="02040503050406030204" pitchFamily="18" charset="0"/>
                      </a:rPr>
                      <m:t>(</m:t>
                    </m:r>
                    <m:r>
                      <a:rPr lang="en-US" sz="3000" b="0" i="1" smtClean="0">
                        <a:latin typeface="Cambria Math" panose="02040503050406030204" pitchFamily="18" charset="0"/>
                      </a:rPr>
                      <m:t>𝑛</m:t>
                    </m:r>
                    <m:r>
                      <a:rPr lang="en-US" sz="3000" b="0" i="1" smtClean="0">
                        <a:latin typeface="Cambria Math" panose="02040503050406030204" pitchFamily="18" charset="0"/>
                      </a:rPr>
                      <m:t>)</m:t>
                    </m:r>
                  </m:oMath>
                </a14:m>
                <a:br>
                  <a:rPr lang="en-US" sz="3000" dirty="0"/>
                </a:br>
                <a:br>
                  <a:rPr lang="en-US" sz="2400" dirty="0"/>
                </a:br>
                <a:endParaRPr lang="en-US" sz="2400" dirty="0"/>
              </a:p>
              <a:p>
                <a:pPr>
                  <a:lnSpc>
                    <a:spcPct val="90000"/>
                  </a:lnSpc>
                </a:pPr>
                <a:r>
                  <a:rPr lang="en-US" sz="2400" dirty="0"/>
                  <a:t>Often used metrics if the state space is only implicitly defined by initial state, actions and a transition function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length of the longest path (loops need to be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a:t>
                </a:r>
                <a:br>
                  <a:rPr lang="en-US" sz="2000" dirty="0"/>
                </a:br>
                <a:br>
                  <a:rPr lang="en-US" sz="2000" dirty="0"/>
                </a:br>
                <a14:m>
                  <m:oMath xmlns:m="http://schemas.openxmlformats.org/officeDocument/2006/math">
                    <m:r>
                      <a:rPr lang="en-US" sz="2600" b="0" i="1" smtClean="0">
                        <a:latin typeface="Cambria Math" panose="02040503050406030204" pitchFamily="18" charset="0"/>
                      </a:rPr>
                      <m:t>𝑛</m:t>
                    </m:r>
                    <m:r>
                      <a:rPr lang="en-US" sz="2600" b="0" i="1" smtClean="0">
                        <a:latin typeface="Cambria Math" panose="02040503050406030204" pitchFamily="18" charset="0"/>
                      </a:rPr>
                      <m:t>=</m:t>
                    </m:r>
                    <m:r>
                      <a:rPr lang="en-US" sz="2600" b="0" i="1" smtClean="0">
                        <a:latin typeface="Cambria Math" panose="02040503050406030204" pitchFamily="18" charset="0"/>
                      </a:rPr>
                      <m:t>𝑓</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𝑑</m:t>
                        </m:r>
                        <m:r>
                          <a:rPr lang="en-US" sz="2600" b="0" i="1" smtClean="0">
                            <a:latin typeface="Cambria Math" panose="02040503050406030204" pitchFamily="18" charset="0"/>
                          </a:rPr>
                          <m:t>,</m:t>
                        </m:r>
                        <m:r>
                          <a:rPr lang="en-US" sz="2600" b="0" i="1" smtClean="0">
                            <a:latin typeface="Cambria Math" panose="02040503050406030204" pitchFamily="18" charset="0"/>
                          </a:rPr>
                          <m:t>𝑚</m:t>
                        </m:r>
                        <m:r>
                          <a:rPr lang="en-US" sz="2600" b="0" i="1" smtClean="0">
                            <a:latin typeface="Cambria Math" panose="02040503050406030204" pitchFamily="18" charset="0"/>
                          </a:rPr>
                          <m:t>,</m:t>
                        </m:r>
                        <m:r>
                          <a:rPr lang="en-US" sz="2600" b="0" i="1" smtClean="0">
                            <a:latin typeface="Cambria Math" panose="02040503050406030204" pitchFamily="18" charset="0"/>
                          </a:rPr>
                          <m:t>𝑏</m:t>
                        </m:r>
                      </m:e>
                    </m:d>
                    <m:r>
                      <a:rPr lang="en-US" sz="2600" b="0" i="1" smtClean="0">
                        <a:latin typeface="Cambria Math" panose="02040503050406030204" pitchFamily="18" charset="0"/>
                      </a:rPr>
                      <m:t>⇒</m:t>
                    </m:r>
                    <m:r>
                      <a:rPr lang="en-US" sz="2600" b="0" i="1" smtClean="0">
                        <a:latin typeface="Cambria Math" panose="02040503050406030204" pitchFamily="18" charset="0"/>
                      </a:rPr>
                      <m:t>𝑂</m:t>
                    </m:r>
                    <m:r>
                      <a:rPr lang="en-US" sz="2600" b="0" i="1" smtClean="0">
                        <a:latin typeface="Cambria Math" panose="02040503050406030204" pitchFamily="18" charset="0"/>
                      </a:rPr>
                      <m:t>(</m:t>
                    </m:r>
                    <m:r>
                      <a:rPr lang="en-US" sz="2600" b="0" i="1" smtClean="0">
                        <a:latin typeface="Cambria Math" panose="02040503050406030204" pitchFamily="18" charset="0"/>
                      </a:rPr>
                      <m:t>𝑓</m:t>
                    </m:r>
                    <m:r>
                      <a:rPr lang="en-US" sz="2600" b="0" i="1" smtClean="0">
                        <a:latin typeface="Cambria Math" panose="02040503050406030204" pitchFamily="18" charset="0"/>
                      </a:rPr>
                      <m:t>(</m:t>
                    </m:r>
                    <m:r>
                      <a:rPr lang="en-US" sz="2600" b="0" i="1" smtClean="0">
                        <a:latin typeface="Cambria Math" panose="02040503050406030204" pitchFamily="18" charset="0"/>
                      </a:rPr>
                      <m:t>𝑑</m:t>
                    </m:r>
                    <m:r>
                      <a:rPr lang="en-US" sz="2600" b="0" i="1" smtClean="0">
                        <a:latin typeface="Cambria Math" panose="02040503050406030204" pitchFamily="18" charset="0"/>
                      </a:rPr>
                      <m:t>,</m:t>
                    </m:r>
                    <m:r>
                      <a:rPr lang="en-US" sz="2600" b="0" i="1" smtClean="0">
                        <a:latin typeface="Cambria Math" panose="02040503050406030204" pitchFamily="18" charset="0"/>
                      </a:rPr>
                      <m:t>𝑚</m:t>
                    </m:r>
                    <m:r>
                      <a:rPr lang="en-US" sz="2600" b="0" i="1" smtClean="0">
                        <a:latin typeface="Cambria Math" panose="02040503050406030204" pitchFamily="18" charset="0"/>
                      </a:rPr>
                      <m:t>,</m:t>
                    </m:r>
                    <m:r>
                      <a:rPr lang="en-US" sz="2600" b="0" i="1" smtClean="0">
                        <a:latin typeface="Cambria Math" panose="02040503050406030204" pitchFamily="18" charset="0"/>
                      </a:rPr>
                      <m:t>𝑏</m:t>
                    </m:r>
                    <m:r>
                      <a:rPr lang="en-US" sz="2600" b="0" i="1" smtClean="0">
                        <a:latin typeface="Cambria Math" panose="02040503050406030204" pitchFamily="18" charset="0"/>
                      </a:rPr>
                      <m:t>))</m:t>
                    </m:r>
                  </m:oMath>
                </a14:m>
                <a:endParaRPr lang="en-US" sz="2000" dirty="0"/>
              </a:p>
              <a:p>
                <a:pPr marL="342900" lvl="1" indent="0">
                  <a:lnSpc>
                    <a:spcPct val="90000"/>
                  </a:lnSpc>
                  <a:buNone/>
                </a:pPr>
                <a:endParaRPr lang="en-US" sz="2000"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850" t="-2710" b="-149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itle 10">
            <a:extLst>
              <a:ext uri="{FF2B5EF4-FFF2-40B4-BE49-F238E27FC236}">
                <a16:creationId xmlns:a16="http://schemas.microsoft.com/office/drawing/2014/main" id="{15FC7854-686E-E321-C83E-5FE194A7652C}"/>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8F578A23-5E6F-460D-25E4-1BFFD63A61C1}"/>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353285626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any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blipFill>
                <a:blip r:embed="rId2"/>
                <a:stretch>
                  <a:fillRect l="-1881" t="-3081" r="-329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 It just has the labels of the atomic states and the transition function.</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a:bodyPr>
          <a:lstStyle/>
          <a:p>
            <a:r>
              <a:rPr lang="en-US" dirty="0"/>
              <a:t>AI tree search creates the search tree while searching.</a:t>
            </a:r>
          </a:p>
          <a:p>
            <a:r>
              <a:rPr lang="en-US" dirty="0"/>
              <a:t>The EXPAND function tries all available actions in the current node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solidFill>
                      <a:srgbClr val="FF0000"/>
                    </a:solidFill>
                  </a:rPr>
                  <a:t>which is very good but only achieved if </a:t>
                </a:r>
                <a:r>
                  <a:rPr lang="en-US" sz="2400" b="1" dirty="0">
                    <a:solidFill>
                      <a:srgbClr val="FF0000"/>
                    </a:solidFill>
                  </a:rPr>
                  <a:t>no reached data structure and memory management </a:t>
                </a:r>
                <a:r>
                  <a:rPr lang="en-US" sz="2400" dirty="0">
                    <a:solidFill>
                      <a:srgbClr val="FF0000"/>
                    </a:solidFill>
                  </a:rPr>
                  <a:t>(forget old branches) is used! 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800100" lvl="1" indent="-457200">
              <a:buFont typeface="+mj-lt"/>
              <a:buAutoNum type="alphaLcParenR"/>
            </a:pPr>
            <a:r>
              <a:rPr lang="en-US" b="1" dirty="0"/>
              <a:t>get DFS’s good memory footprint, </a:t>
            </a:r>
          </a:p>
          <a:p>
            <a:pPr marL="800100" lvl="1" indent="-457200">
              <a:buFont typeface="+mj-lt"/>
              <a:buAutoNum type="alphaLcParenR"/>
            </a:pPr>
            <a:r>
              <a:rPr lang="en-US" b="1" dirty="0"/>
              <a:t>avoid infinite cycles, and</a:t>
            </a:r>
          </a:p>
          <a:p>
            <a:pPr marL="800100" lvl="1"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Times New Roman" panose="02020603050405020304" pitchFamily="18" charset="0"/>
                <a:cs typeface="Times New Roman" panose="02020603050405020304" pitchFamily="18"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t>better space complexity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61</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much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1"/>
            <a:ext cx="7886700" cy="949186"/>
          </a:xfrm>
        </p:spPr>
        <p:txBody>
          <a:bodyPr>
            <a:normAutofit fontScale="850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used model is the plan + a step counter so the agent function can follow the plan.</a:t>
            </a:r>
          </a:p>
        </p:txBody>
      </p:sp>
      <p:grpSp>
        <p:nvGrpSpPr>
          <p:cNvPr id="8" name="Group 7">
            <a:extLst>
              <a:ext uri="{FF2B5EF4-FFF2-40B4-BE49-F238E27FC236}">
                <a16:creationId xmlns:a16="http://schemas.microsoft.com/office/drawing/2014/main" id="{D2DAC08E-DA66-5C39-4A92-2375B4445B08}"/>
              </a:ext>
            </a:extLst>
          </p:cNvPr>
          <p:cNvGrpSpPr/>
          <p:nvPr/>
        </p:nvGrpSpPr>
        <p:grpSpPr>
          <a:xfrm>
            <a:off x="3048000" y="3233375"/>
            <a:ext cx="5152608" cy="2155983"/>
            <a:chOff x="1143000" y="3279775"/>
            <a:chExt cx="5152608"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143000" y="3279775"/>
              <a:ext cx="5152608" cy="2155983"/>
              <a:chOff x="1039085" y="3352800"/>
              <a:chExt cx="5152608"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523220"/>
              </a:xfrm>
              <a:prstGeom prst="rect">
                <a:avLst/>
              </a:prstGeom>
              <a:noFill/>
            </p:spPr>
            <p:txBody>
              <a:bodyPr wrap="square" rtlCol="0">
                <a:spAutoFit/>
              </a:bodyPr>
              <a:lstStyle/>
              <a:p>
                <a:pPr algn="ctr"/>
                <a:r>
                  <a:rPr lang="en-US" sz="1400" dirty="0"/>
                  <a:t>Agent’s State</a:t>
                </a:r>
              </a:p>
              <a:p>
                <a:pPr algn="ctr"/>
                <a:r>
                  <a:rPr lang="en-US" sz="1400"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617764" y="6026478"/>
            <a:ext cx="78867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Note</a:t>
            </a:r>
            <a:r>
              <a:rPr lang="en-US" dirty="0"/>
              <a:t>: The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7" name="TextBox 36">
            <a:extLst>
              <a:ext uri="{FF2B5EF4-FFF2-40B4-BE49-F238E27FC236}">
                <a16:creationId xmlns:a16="http://schemas.microsoft.com/office/drawing/2014/main" id="{9678B282-B10F-72AF-B852-FC232480871E}"/>
              </a:ext>
            </a:extLst>
          </p:cNvPr>
          <p:cNvSpPr txBox="1"/>
          <p:nvPr/>
        </p:nvSpPr>
        <p:spPr>
          <a:xfrm>
            <a:off x="3864213" y="2730149"/>
            <a:ext cx="4005095" cy="369332"/>
          </a:xfrm>
          <a:prstGeom prst="rect">
            <a:avLst/>
          </a:prstGeom>
          <a:noFill/>
        </p:spPr>
        <p:txBody>
          <a:bodyPr wrap="square">
            <a:spAutoFit/>
          </a:bodyPr>
          <a:lstStyle/>
          <a:p>
            <a:r>
              <a:rPr lang="en-US" b="1" dirty="0"/>
              <a:t>Execution function </a:t>
            </a:r>
            <a:r>
              <a:rPr lang="en-US" dirty="0"/>
              <a:t>at step 2 in the plan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040400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p:txBody>
          <a:bodyPr>
            <a:normAutofit/>
          </a:bodyPr>
          <a:lstStyle/>
          <a:p>
            <a:r>
              <a:rPr lang="en-US" sz="2800" dirty="0"/>
              <a:t>Complete Planning Agent for a Maze-Solving Agent</a:t>
            </a:r>
          </a:p>
        </p:txBody>
      </p:sp>
      <p:sp>
        <p:nvSpPr>
          <p:cNvPr id="4" name="Rectangle 3">
            <a:extLst>
              <a:ext uri="{FF2B5EF4-FFF2-40B4-BE49-F238E27FC236}">
                <a16:creationId xmlns:a16="http://schemas.microsoft.com/office/drawing/2014/main" id="{47EE04EB-FDAD-F984-D610-9EC783632DAA}"/>
              </a:ext>
            </a:extLst>
          </p:cNvPr>
          <p:cNvSpPr/>
          <p:nvPr/>
        </p:nvSpPr>
        <p:spPr>
          <a:xfrm>
            <a:off x="1009650" y="2260852"/>
            <a:ext cx="439402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524307" y="4794005"/>
            <a:ext cx="795466" cy="29252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Counter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stCxn id="54" idx="3"/>
            <a:endCxn id="29" idx="1"/>
          </p:cNvCxnSpPr>
          <p:nvPr/>
        </p:nvCxnSpPr>
        <p:spPr>
          <a:xfrm flipV="1">
            <a:off x="3319773" y="3886948"/>
            <a:ext cx="672006" cy="1053319"/>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1092685" y="2375674"/>
            <a:ext cx="1295400" cy="2616101"/>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276999"/>
          </a:xfrm>
          <a:prstGeom prst="rect">
            <a:avLst/>
          </a:prstGeom>
          <a:noFill/>
        </p:spPr>
        <p:txBody>
          <a:bodyPr wrap="none" rtlCol="0">
            <a:spAutoFit/>
          </a:bodyPr>
          <a:lstStyle/>
          <a:p>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spTree>
    <p:extLst>
      <p:ext uri="{BB962C8B-B14F-4D97-AF65-F5344CB8AC3E}">
        <p14:creationId xmlns:p14="http://schemas.microsoft.com/office/powerpoint/2010/main" val="39282930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22463</TotalTime>
  <Words>6795</Words>
  <Application>Microsoft Office PowerPoint</Application>
  <PresentationFormat>On-screen Show (4:3)</PresentationFormat>
  <Paragraphs>1043</Paragraphs>
  <Slides>92</Slides>
  <Notes>65</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92</vt:i4>
      </vt:variant>
    </vt:vector>
  </HeadingPairs>
  <TitlesOfParts>
    <vt:vector size="100" baseType="lpstr">
      <vt:lpstr>Arial</vt:lpstr>
      <vt:lpstr>Calibri</vt:lpstr>
      <vt:lpstr>Calibri Light</vt:lpstr>
      <vt:lpstr>Cambria Math</vt:lpstr>
      <vt:lpstr>source sans pro</vt:lpstr>
      <vt:lpstr>Times New Roman</vt:lpstr>
      <vt:lpstr>Wingdings</vt:lpstr>
      <vt:lpstr>Office Theme</vt:lpstr>
      <vt:lpstr>CS 5/7320  Artificial Intelligence  Solving problems by searching AIMA Chapter 3</vt:lpstr>
      <vt:lpstr>Contents</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Contents</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Search Strategies: Time and Space Complexity</vt:lpstr>
      <vt:lpstr>State Space for Search</vt:lpstr>
      <vt:lpstr>State Space</vt:lpstr>
      <vt:lpstr>Permutations</vt:lpstr>
      <vt:lpstr>Combinations</vt:lpstr>
      <vt:lpstr>Example: What is the State Space Size?</vt:lpstr>
      <vt:lpstr>Examples: What is the State Space Size?</vt:lpstr>
      <vt:lpstr>Examples: What is the State Space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Planning vs. Execution Phase</vt:lpstr>
      <vt:lpstr>Complete Planning Agent for a Maze-Solving Agent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176</cp:revision>
  <dcterms:created xsi:type="dcterms:W3CDTF">2020-09-15T14:04:03Z</dcterms:created>
  <dcterms:modified xsi:type="dcterms:W3CDTF">2024-12-07T03:52:01Z</dcterms:modified>
</cp:coreProperties>
</file>